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8"/>
  </p:notesMasterIdLst>
  <p:sldIdLst>
    <p:sldId id="256" r:id="rId2"/>
    <p:sldId id="261" r:id="rId3"/>
    <p:sldId id="262" r:id="rId4"/>
    <p:sldId id="263" r:id="rId5"/>
    <p:sldId id="264" r:id="rId6"/>
    <p:sldId id="265" r:id="rId7"/>
    <p:sldId id="269" r:id="rId8"/>
    <p:sldId id="270" r:id="rId9"/>
    <p:sldId id="266" r:id="rId10"/>
    <p:sldId id="267" r:id="rId11"/>
    <p:sldId id="268" r:id="rId12"/>
    <p:sldId id="271" r:id="rId13"/>
    <p:sldId id="272" r:id="rId14"/>
    <p:sldId id="273" r:id="rId15"/>
    <p:sldId id="274" r:id="rId16"/>
    <p:sldId id="275" r:id="rId17"/>
    <p:sldId id="276" r:id="rId18"/>
    <p:sldId id="277" r:id="rId19"/>
    <p:sldId id="279" r:id="rId20"/>
    <p:sldId id="290" r:id="rId21"/>
    <p:sldId id="284" r:id="rId22"/>
    <p:sldId id="281" r:id="rId23"/>
    <p:sldId id="283" r:id="rId24"/>
    <p:sldId id="278" r:id="rId25"/>
    <p:sldId id="287" r:id="rId26"/>
    <p:sldId id="289"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4569" autoAdjust="0"/>
  </p:normalViewPr>
  <p:slideViewPr>
    <p:cSldViewPr snapToGrid="0">
      <p:cViewPr varScale="1">
        <p:scale>
          <a:sx n="75" d="100"/>
          <a:sy n="75" d="100"/>
        </p:scale>
        <p:origin x="98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A4F6A-07CA-4433-8C7B-C2F374CEC4DB}" type="datetimeFigureOut">
              <a:rPr lang="zh-TW" altLang="en-US" smtClean="0"/>
              <a:t>2020/12/27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005E-2E77-498F-9D22-D71E0525D920}" type="slidenum">
              <a:rPr lang="zh-TW" altLang="en-US" smtClean="0"/>
              <a:t>‹#›</a:t>
            </a:fld>
            <a:endParaRPr lang="zh-TW" altLang="en-US"/>
          </a:p>
        </p:txBody>
      </p:sp>
    </p:spTree>
    <p:extLst>
      <p:ext uri="{BB962C8B-B14F-4D97-AF65-F5344CB8AC3E}">
        <p14:creationId xmlns:p14="http://schemas.microsoft.com/office/powerpoint/2010/main" val="93348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2000" b="0" i="0" kern="1200" dirty="0" smtClean="0">
                <a:solidFill>
                  <a:schemeClr val="tx1"/>
                </a:solidFill>
                <a:effectLst/>
                <a:latin typeface="+mn-lt"/>
                <a:ea typeface="+mn-ea"/>
                <a:cs typeface="+mn-cs"/>
              </a:rPr>
              <a:t>調查駕駛員對主觀認知的駕駛表現的閾值，針對自動駕駛</a:t>
            </a:r>
            <a:endParaRPr lang="en-US" altLang="zh-TW" sz="2000" b="0" i="0" kern="1200" dirty="0" smtClean="0">
              <a:solidFill>
                <a:schemeClr val="tx1"/>
              </a:solidFill>
              <a:effectLst/>
              <a:latin typeface="+mn-lt"/>
              <a:ea typeface="+mn-ea"/>
              <a:cs typeface="+mn-cs"/>
            </a:endParaRPr>
          </a:p>
          <a:p>
            <a:r>
              <a:rPr lang="zh-TW" altLang="en-US" sz="2000" b="0" i="0" kern="1200" dirty="0" smtClean="0">
                <a:solidFill>
                  <a:schemeClr val="tx1"/>
                </a:solidFill>
                <a:effectLst/>
                <a:latin typeface="+mn-lt"/>
                <a:ea typeface="+mn-ea"/>
                <a:cs typeface="+mn-cs"/>
              </a:rPr>
              <a:t>適應自動化，主觀駕駛評估，自動駕駛，駕駛員行為</a:t>
            </a:r>
            <a:endParaRPr lang="zh-TW" altLang="en-US" sz="20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B7D3005E-2E77-498F-9D22-D71E0525D920}" type="slidenum">
              <a:rPr lang="zh-TW" altLang="en-US" smtClean="0"/>
              <a:t>1</a:t>
            </a:fld>
            <a:endParaRPr lang="zh-TW" altLang="en-US"/>
          </a:p>
        </p:txBody>
      </p:sp>
    </p:spTree>
    <p:extLst>
      <p:ext uri="{BB962C8B-B14F-4D97-AF65-F5344CB8AC3E}">
        <p14:creationId xmlns:p14="http://schemas.microsoft.com/office/powerpoint/2010/main" val="44415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太陽結合了來往交通因子的四種可能表現。對於下雨條件，僅實現了沒有迎面駛來的交通和沒有側向偏移的迎面駛來交通（橫向偏移迎面交通</a:t>
            </a:r>
            <a:r>
              <a:rPr lang="en-US" altLang="zh-TW" dirty="0" smtClean="0"/>
              <a:t>0.0 m</a:t>
            </a:r>
            <a:r>
              <a:rPr lang="zh-TW" altLang="en-US" dirty="0" smtClean="0"/>
              <a:t>）這兩個因素的表現。</a:t>
            </a:r>
            <a:endParaRPr lang="zh-TW" altLang="en-US" dirty="0"/>
          </a:p>
        </p:txBody>
      </p:sp>
      <p:sp>
        <p:nvSpPr>
          <p:cNvPr id="4" name="投影片編號版面配置區 3"/>
          <p:cNvSpPr>
            <a:spLocks noGrp="1"/>
          </p:cNvSpPr>
          <p:nvPr>
            <p:ph type="sldNum" sz="quarter" idx="10"/>
          </p:nvPr>
        </p:nvSpPr>
        <p:spPr/>
        <p:txBody>
          <a:bodyPr/>
          <a:lstStyle/>
          <a:p>
            <a:fld id="{B7D3005E-2E77-498F-9D22-D71E0525D920}" type="slidenum">
              <a:rPr lang="zh-TW" altLang="en-US" smtClean="0"/>
              <a:t>7</a:t>
            </a:fld>
            <a:endParaRPr lang="zh-TW" altLang="en-US"/>
          </a:p>
        </p:txBody>
      </p:sp>
    </p:spTree>
    <p:extLst>
      <p:ext uri="{BB962C8B-B14F-4D97-AF65-F5344CB8AC3E}">
        <p14:creationId xmlns:p14="http://schemas.microsoft.com/office/powerpoint/2010/main" val="96125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哪種駕駛性能適合於自動駕駛系統？可接受和不可接受的駕駛性能之間的界限？而且，自動軌跡應以哪種方式適應個人和情況因素？</a:t>
            </a:r>
            <a:endParaRPr lang="zh-TW" altLang="en-US" dirty="0"/>
          </a:p>
        </p:txBody>
      </p:sp>
      <p:sp>
        <p:nvSpPr>
          <p:cNvPr id="4" name="投影片編號版面配置區 3"/>
          <p:cNvSpPr>
            <a:spLocks noGrp="1"/>
          </p:cNvSpPr>
          <p:nvPr>
            <p:ph type="sldNum" sz="quarter" idx="10"/>
          </p:nvPr>
        </p:nvSpPr>
        <p:spPr/>
        <p:txBody>
          <a:bodyPr/>
          <a:lstStyle/>
          <a:p>
            <a:fld id="{B7D3005E-2E77-498F-9D22-D71E0525D920}" type="slidenum">
              <a:rPr lang="zh-TW" altLang="en-US" smtClean="0"/>
              <a:t>25</a:t>
            </a:fld>
            <a:endParaRPr lang="zh-TW" altLang="en-US"/>
          </a:p>
        </p:txBody>
      </p:sp>
    </p:spTree>
    <p:extLst>
      <p:ext uri="{BB962C8B-B14F-4D97-AF65-F5344CB8AC3E}">
        <p14:creationId xmlns:p14="http://schemas.microsoft.com/office/powerpoint/2010/main" val="180422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9123A2-EDCA-49EC-A0B4-3D258088ED92}"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82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83855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376503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138420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9123A2-EDCA-49EC-A0B4-3D258088ED92}"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94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2416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5"/>
            <a:ext cx="4937760" cy="3286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286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247301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297044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340368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29C709-55D8-47A0-9F11-3097BA5E7C02}" type="datetimeFigureOut">
              <a:rPr lang="zh-TW" altLang="en-US" smtClean="0"/>
              <a:t>2020/12/27</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172306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F29C709-55D8-47A0-9F11-3097BA5E7C02}" type="datetimeFigureOut">
              <a:rPr lang="zh-TW" altLang="en-US" smtClean="0"/>
              <a:t>2020/12/27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9123A2-EDCA-49EC-A0B4-3D258088ED92}" type="slidenum">
              <a:rPr lang="zh-TW" altLang="en-US" smtClean="0"/>
              <a:t>‹#›</a:t>
            </a:fld>
            <a:endParaRPr lang="zh-TW" altLang="en-US"/>
          </a:p>
        </p:txBody>
      </p:sp>
    </p:spTree>
    <p:extLst>
      <p:ext uri="{BB962C8B-B14F-4D97-AF65-F5344CB8AC3E}">
        <p14:creationId xmlns:p14="http://schemas.microsoft.com/office/powerpoint/2010/main" val="38764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29C709-55D8-47A0-9F11-3097BA5E7C02}" type="datetimeFigureOut">
              <a:rPr lang="zh-TW" altLang="en-US" smtClean="0"/>
              <a:t>2020/12/27</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49123A2-EDCA-49EC-A0B4-3D258088ED92}"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4064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en-US" altLang="zh-TW" sz="5400" dirty="0">
                <a:latin typeface="Times New Roman" panose="02020603050405020304" pitchFamily="18" charset="0"/>
                <a:cs typeface="Times New Roman" panose="02020603050405020304" pitchFamily="18" charset="0"/>
              </a:rPr>
              <a:t>Investigation of drivers’ thresholds of a subjectively accepted driving performance with a focus on automated </a:t>
            </a:r>
            <a:r>
              <a:rPr lang="en-US" altLang="zh-TW" sz="5400" dirty="0" smtClean="0">
                <a:latin typeface="Times New Roman" panose="02020603050405020304" pitchFamily="18" charset="0"/>
                <a:cs typeface="Times New Roman" panose="02020603050405020304" pitchFamily="18" charset="0"/>
              </a:rPr>
              <a:t>driving</a:t>
            </a:r>
            <a:endParaRPr lang="zh-TW" altLang="en-US" sz="5400" dirty="0">
              <a:latin typeface="Times New Roman" panose="02020603050405020304" pitchFamily="18" charset="0"/>
              <a:cs typeface="Times New Roman" panose="02020603050405020304" pitchFamily="18" charset="0"/>
            </a:endParaRPr>
          </a:p>
        </p:txBody>
      </p:sp>
      <p:sp>
        <p:nvSpPr>
          <p:cNvPr id="4" name="矩形 3"/>
          <p:cNvSpPr/>
          <p:nvPr/>
        </p:nvSpPr>
        <p:spPr>
          <a:xfrm>
            <a:off x="1097280" y="4446386"/>
            <a:ext cx="10058400" cy="923330"/>
          </a:xfrm>
          <a:prstGeom prst="rect">
            <a:avLst/>
          </a:prstGeom>
        </p:spPr>
        <p:txBody>
          <a:bodyPr wrap="square">
            <a:spAutoFit/>
          </a:bodyPr>
          <a:lstStyle/>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期刊：</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Transportation Research Part F: Traffic Psychology and </a:t>
            </a:r>
            <a:r>
              <a:rPr lang="en-US" altLang="zh-TW" dirty="0" err="1" smtClean="0">
                <a:latin typeface="Times New Roman" panose="02020603050405020304" pitchFamily="18" charset="0"/>
                <a:ea typeface="微軟正黑體" panose="020B0604030504040204" pitchFamily="34" charset="-120"/>
                <a:cs typeface="Times New Roman" panose="02020603050405020304" pitchFamily="18" charset="0"/>
              </a:rPr>
              <a:t>Behaviour</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作者：</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Voß</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G. M., Keck, C. M., &amp;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Schwalm</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M. (2018). </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關鍵字：</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Adaptive automation, Subjective driving evaluation, Autonomous</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driving, Driver </a:t>
            </a:r>
            <a:r>
              <a:rPr lang="en-US" altLang="zh-TW" dirty="0" err="1" smtClean="0">
                <a:latin typeface="Times New Roman" panose="02020603050405020304" pitchFamily="18" charset="0"/>
                <a:ea typeface="微軟正黑體" panose="020B0604030504040204" pitchFamily="34" charset="-120"/>
                <a:cs typeface="Times New Roman" panose="02020603050405020304" pitchFamily="18" charset="0"/>
              </a:rPr>
              <a:t>behaviour</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xmlns="" id="{35AD2517-1A1D-445F-AA1A-46C8D4858B47}"/>
              </a:ext>
            </a:extLst>
          </p:cNvPr>
          <p:cNvSpPr txBox="1"/>
          <p:nvPr/>
        </p:nvSpPr>
        <p:spPr>
          <a:xfrm>
            <a:off x="9302471" y="5598203"/>
            <a:ext cx="2688557" cy="523220"/>
          </a:xfrm>
          <a:prstGeom prst="rect">
            <a:avLst/>
          </a:prstGeom>
          <a:noFill/>
        </p:spPr>
        <p:txBody>
          <a:bodyPr wrap="none" rtlCol="0">
            <a:spAutoFit/>
          </a:bodyPr>
          <a:lstStyle/>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指導教授：柳永青　特聘教授</a:t>
            </a:r>
            <a:endPar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    簡報人：林俊佑　</a:t>
            </a:r>
            <a:r>
              <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rPr>
              <a:t>M10921047</a:t>
            </a:r>
            <a:endPar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95137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問卷調查</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p:txBody>
          <a:bodyPr>
            <a:normAutofit fontScale="92500" lnSpcReduction="10000"/>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本研究</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使用在線調查</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工具</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SurveyMonkey</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(Finley &amp; Finley, 2015</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為評估</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人格因素的潛在影響，在線調查包括社會人口統計學問題</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，如</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參與者的駕駛</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經驗。</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為評估</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駕駛員對視頻中顯示的</a:t>
            </a: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駕駛的</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主觀接受程度</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，要求參與者對李克特四分制進行總體評分（根本</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不足夠，</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不足夠</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，合適，</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完全合適） 。</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評估</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駕駛員對駕駛表現的主觀印象</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：使用由</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個與舒適性和安全性相關的形容詞（例如：嚴重，危險和精確）組成，其六點李克特量表的等級為</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不同意，</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6 =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同意</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為了</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分析此問卷，</a:t>
            </a: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Voß</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(2016</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等人提出</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了一個計算</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主觀體驗駕駛表現</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的整體規模值的公式。通過使用此公式，可以計算出轉換後的總分（值範圍為</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0-100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）。此處較高的值表示行駛性能被評為更好。該總和分數用於本研究的數據分析。</a:t>
            </a:r>
          </a:p>
          <a:p>
            <a:pPr>
              <a:buFont typeface="Wingdings" panose="05000000000000000000" pitchFamily="2" charset="2"/>
              <a:buChar char="Ø"/>
            </a:pPr>
            <a:endParaRPr lang="en-US" altLang="zh-TW" dirty="0" smtClean="0"/>
          </a:p>
        </p:txBody>
      </p:sp>
    </p:spTree>
    <p:extLst>
      <p:ext uri="{BB962C8B-B14F-4D97-AF65-F5344CB8AC3E}">
        <p14:creationId xmlns:p14="http://schemas.microsoft.com/office/powerpoint/2010/main" val="928951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問卷調查</a:t>
            </a:r>
            <a:endParaRPr lang="zh-TW" altLang="en-US" dirty="0"/>
          </a:p>
        </p:txBody>
      </p:sp>
      <p:sp>
        <p:nvSpPr>
          <p:cNvPr id="3" name="內容版面配置區 2"/>
          <p:cNvSpPr>
            <a:spLocks noGrp="1"/>
          </p:cNvSpPr>
          <p:nvPr>
            <p:ph idx="1"/>
          </p:nvPr>
        </p:nvSpPr>
        <p:spPr/>
        <p:txBody>
          <a:bodyPr>
            <a:noAutofit/>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尋求</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知決阿奈特目錄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Arnett </a:t>
            </a:r>
            <a:r>
              <a:rPr lang="en-US" altLang="zh-TW" sz="2400" dirty="0">
                <a:latin typeface="Times New Roman" panose="02020603050405020304" pitchFamily="18" charset="0"/>
                <a:cs typeface="Times New Roman" panose="02020603050405020304" pitchFamily="18" charset="0"/>
              </a:rPr>
              <a:t>Inventory of Sensation </a:t>
            </a:r>
            <a:r>
              <a:rPr lang="en-US" altLang="zh-TW" sz="2400" dirty="0" smtClean="0">
                <a:latin typeface="Times New Roman" panose="02020603050405020304" pitchFamily="18" charset="0"/>
                <a:cs typeface="Times New Roman" panose="02020603050405020304" pitchFamily="18" charset="0"/>
              </a:rPr>
              <a:t>Seeking, </a:t>
            </a:r>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AISS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Roth</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Mayerhofer</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2003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）被用來調查</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尋求知覺的人格特質</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u"/>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AISS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為探討知覺尋求和風險行為之間的關係。這種衡量尺度的先決條件指出，知覺尋求（願意冒險的潛力）具有需要新鮮感以及刺激的強度等特徵，衡量尺度中的許多項目與某一特定的感覺</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有關</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通過</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條陳述評估了尋求經驗和風險動機的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趨勢，為了評估駕駛員對視頻中顯示的駕駛表現的主觀接受程度，要求參與者對李克特四分制進行總體評分（完全不充分，相當不充分，相當適當，完全適當）</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在此，</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使用量表的</a:t>
            </a:r>
            <a:r>
              <a:rPr lang="zh-TW" altLang="en-US" sz="24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中間值</a:t>
            </a:r>
            <a:r>
              <a:rPr lang="en-US" altLang="zh-TW" sz="24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4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來</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區</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分低和</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高尋求知覺者。</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98866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910281" y="5495730"/>
            <a:ext cx="8256977" cy="802572"/>
          </a:xfrm>
        </p:spPr>
        <p:txBody>
          <a:bodyPr>
            <a:normAutofit/>
          </a:bodyPr>
          <a:lstStyle/>
          <a:p>
            <a:pPr algn="ctr"/>
            <a:r>
              <a:rPr lang="zh-TW" altLang="en-US" sz="2400" dirty="0" smtClean="0">
                <a:latin typeface="微軟正黑體" panose="020B0604030504040204" pitchFamily="34" charset="-120"/>
                <a:ea typeface="微軟正黑體" panose="020B0604030504040204" pitchFamily="34" charset="-120"/>
              </a:rPr>
              <a:t>此表描述在線問卷操縱</a:t>
            </a:r>
            <a:r>
              <a:rPr lang="zh-TW" altLang="en-US" sz="2400" dirty="0">
                <a:latin typeface="微軟正黑體" panose="020B0604030504040204" pitchFamily="34" charset="-120"/>
                <a:ea typeface="微軟正黑體" panose="020B0604030504040204" pitchFamily="34" charset="-120"/>
              </a:rPr>
              <a:t>的自</a:t>
            </a:r>
            <a:r>
              <a:rPr lang="zh-TW" altLang="en-US" sz="2400" dirty="0" smtClean="0">
                <a:latin typeface="微軟正黑體" panose="020B0604030504040204" pitchFamily="34" charset="-120"/>
                <a:ea typeface="微軟正黑體" panose="020B0604030504040204" pitchFamily="34" charset="-120"/>
              </a:rPr>
              <a:t>變</a:t>
            </a:r>
            <a:r>
              <a:rPr lang="zh-TW" altLang="en-US" sz="2400" dirty="0">
                <a:latin typeface="微軟正黑體" panose="020B0604030504040204" pitchFamily="34" charset="-120"/>
                <a:ea typeface="微軟正黑體" panose="020B0604030504040204" pitchFamily="34" charset="-120"/>
              </a:rPr>
              <a:t>項</a:t>
            </a:r>
            <a:r>
              <a:rPr lang="zh-TW" altLang="en-US" sz="2400" dirty="0" smtClean="0">
                <a:latin typeface="微軟正黑體" panose="020B0604030504040204" pitchFamily="34" charset="-120"/>
                <a:ea typeface="微軟正黑體" panose="020B0604030504040204" pitchFamily="34" charset="-120"/>
              </a:rPr>
              <a:t>之摘要</a:t>
            </a:r>
            <a:r>
              <a:rPr lang="zh-TW" altLang="en-US" sz="2400" dirty="0">
                <a:latin typeface="微軟正黑體" panose="020B0604030504040204" pitchFamily="34" charset="-120"/>
                <a:ea typeface="微軟正黑體" panose="020B0604030504040204" pitchFamily="34" charset="-120"/>
              </a:rPr>
              <a:t>。</a:t>
            </a:r>
          </a:p>
        </p:txBody>
      </p:sp>
      <p:pic>
        <p:nvPicPr>
          <p:cNvPr id="4" name="圖片 3"/>
          <p:cNvPicPr>
            <a:picLocks noChangeAspect="1"/>
          </p:cNvPicPr>
          <p:nvPr/>
        </p:nvPicPr>
        <p:blipFill>
          <a:blip r:embed="rId2"/>
          <a:stretch>
            <a:fillRect/>
          </a:stretch>
        </p:blipFill>
        <p:spPr>
          <a:xfrm>
            <a:off x="1910281" y="0"/>
            <a:ext cx="8256977" cy="5319221"/>
          </a:xfrm>
          <a:prstGeom prst="rect">
            <a:avLst/>
          </a:prstGeom>
        </p:spPr>
      </p:pic>
    </p:spTree>
    <p:extLst>
      <p:ext uri="{BB962C8B-B14F-4D97-AF65-F5344CB8AC3E}">
        <p14:creationId xmlns:p14="http://schemas.microsoft.com/office/powerpoint/2010/main" val="2069092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２</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實驗</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流程</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在</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線問卷於</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2016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月進行。填寫問卷約需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分鐘，每</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個參與者都首先接受了一般介紹，然後被隨機分配</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到</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問卷</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六個版本中的一個。每個調查版本都以社會人口調查表和</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AISS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開始。隨後，以隨機順序向對象顯示了七</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個影</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片</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每</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個視頻序列都必須通過總體評估</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問題和</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問卷來評估</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主觀體驗駕駛表現</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從而對視頻進行評估。參與者可以根據需要重複播放視頻，並要求他們想像在顯示情況下是駕駛員。每個視頻都顯示在單獨的網頁上。參與者完成第一個視頻後，他們必須按一個按鈕瀏覽到下一個視頻（在下一個網頁上）。</a:t>
            </a:r>
          </a:p>
        </p:txBody>
      </p:sp>
    </p:spTree>
    <p:extLst>
      <p:ext uri="{BB962C8B-B14F-4D97-AF65-F5344CB8AC3E}">
        <p14:creationId xmlns:p14="http://schemas.microsoft.com/office/powerpoint/2010/main" val="77698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556588" y="95150"/>
            <a:ext cx="7147794" cy="6732664"/>
          </a:xfrm>
          <a:prstGeom prst="rect">
            <a:avLst/>
          </a:prstGeom>
        </p:spPr>
      </p:pic>
    </p:spTree>
    <p:extLst>
      <p:ext uri="{BB962C8B-B14F-4D97-AF65-F5344CB8AC3E}">
        <p14:creationId xmlns:p14="http://schemas.microsoft.com/office/powerpoint/2010/main" val="2881467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392359" y="735096"/>
            <a:ext cx="7407282" cy="5387807"/>
          </a:xfrm>
          <a:prstGeom prst="rect">
            <a:avLst/>
          </a:prstGeom>
        </p:spPr>
      </p:pic>
    </p:spTree>
    <p:extLst>
      <p:ext uri="{BB962C8B-B14F-4D97-AF65-F5344CB8AC3E}">
        <p14:creationId xmlns:p14="http://schemas.microsoft.com/office/powerpoint/2010/main" val="159901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３</a:t>
            </a:r>
            <a:r>
              <a:rPr lang="en-US" altLang="zh-TW" dirty="0" smtClean="0"/>
              <a:t>.</a:t>
            </a:r>
            <a:r>
              <a:rPr lang="zh-TW" altLang="en-US" dirty="0" smtClean="0"/>
              <a:t>結果</a:t>
            </a:r>
            <a:r>
              <a:rPr lang="en-US" altLang="zh-TW" dirty="0" smtClean="0"/>
              <a:t>-</a:t>
            </a:r>
            <a:r>
              <a:rPr lang="zh-TW" altLang="en-US" sz="2800" dirty="0"/>
              <a:t>描述性數據</a:t>
            </a:r>
          </a:p>
        </p:txBody>
      </p:sp>
      <p:sp>
        <p:nvSpPr>
          <p:cNvPr id="3" name="內容版面配置區 2"/>
          <p:cNvSpPr>
            <a:spLocks noGrp="1"/>
          </p:cNvSpPr>
          <p:nvPr>
            <p:ph idx="1"/>
          </p:nvPr>
        </p:nvSpPr>
        <p:spPr>
          <a:xfrm>
            <a:off x="1097280" y="1845734"/>
            <a:ext cx="3628629" cy="4023360"/>
          </a:xfrm>
        </p:spPr>
        <p:txBody>
          <a:bodyPr>
            <a:normAutofit/>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右圖為</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駕駛的主觀接受程度</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可以發現對於</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自我車輛和條件的所有橫向偏移，等級的標準偏差在</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到</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之間。</a:t>
            </a:r>
          </a:p>
        </p:txBody>
      </p:sp>
      <p:pic>
        <p:nvPicPr>
          <p:cNvPr id="3074" name="Picture 2" descr="https://ars.els-cdn.com/content/image/1-s2.0-S1369847817305144-gr3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431" y="1807456"/>
            <a:ext cx="7200000" cy="40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68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３</a:t>
            </a:r>
            <a:r>
              <a:rPr lang="en-US" altLang="zh-TW" dirty="0"/>
              <a:t>.</a:t>
            </a:r>
            <a:r>
              <a:rPr lang="zh-TW" altLang="en-US" dirty="0"/>
              <a:t>結果</a:t>
            </a:r>
            <a:r>
              <a:rPr lang="en-US" altLang="zh-TW" dirty="0"/>
              <a:t>-</a:t>
            </a:r>
            <a:r>
              <a:rPr lang="zh-TW" altLang="en-US" sz="2800" dirty="0"/>
              <a:t>描述性數據</a:t>
            </a:r>
            <a:endParaRPr lang="zh-TW" altLang="en-US" dirty="0"/>
          </a:p>
        </p:txBody>
      </p:sp>
      <p:sp>
        <p:nvSpPr>
          <p:cNvPr id="3" name="內容版面配置區 2"/>
          <p:cNvSpPr>
            <a:spLocks noGrp="1"/>
          </p:cNvSpPr>
          <p:nvPr>
            <p:ph idx="1"/>
          </p:nvPr>
        </p:nvSpPr>
        <p:spPr>
          <a:xfrm>
            <a:off x="1097280" y="1845734"/>
            <a:ext cx="3836859" cy="4023360"/>
          </a:xfrm>
        </p:spPr>
        <p:txBody>
          <a:bodyPr>
            <a:normAutofit lnSpcReduction="10000"/>
          </a:bodyPr>
          <a:lstStyle/>
          <a:p>
            <a:pPr>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問卷的總分評估了主觀體驗的駕駛表現</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可以發現對於</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自我車輛和條件的所有橫向偏移，等級的標準偏差在</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7.0</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29.3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之間</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對於條件晴天對向來車偏移</a:t>
            </a: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1m</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可以解釋為關鍵</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的駕駛</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場景。</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在這種情況下</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，車</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輛</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已經</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很小的橫向偏移就被認為是很嚴重的。</a:t>
            </a:r>
          </a:p>
        </p:txBody>
      </p:sp>
      <p:pic>
        <p:nvPicPr>
          <p:cNvPr id="4098" name="Picture 2" descr="1-s2.0-S1369847817305144-gr4_lrg.jpg (2362×13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046" y="1737360"/>
            <a:ext cx="7028547" cy="408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94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a:t>
            </a:r>
            <a:r>
              <a:rPr lang="zh-TW" altLang="en-US" dirty="0" smtClean="0"/>
              <a:t>結果</a:t>
            </a:r>
            <a:r>
              <a:rPr lang="en-US" altLang="zh-TW" dirty="0" smtClean="0"/>
              <a:t>-</a:t>
            </a:r>
            <a:r>
              <a:rPr lang="zh-TW" altLang="en-US" sz="2800" dirty="0" smtClean="0"/>
              <a:t>二元</a:t>
            </a:r>
            <a:r>
              <a:rPr lang="zh-TW" altLang="en-US" sz="2800" dirty="0"/>
              <a:t>邏輯回歸</a:t>
            </a:r>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分析的主要重點是確定主觀接受的橫向偏移的閾值</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rPr>
              <a:t>該</a:t>
            </a:r>
            <a:r>
              <a:rPr lang="zh-TW" altLang="en-US" sz="2400" dirty="0">
                <a:latin typeface="微軟正黑體" panose="020B0604030504040204" pitchFamily="34" charset="-120"/>
                <a:ea typeface="微軟正黑體" panose="020B0604030504040204" pitchFamily="34" charset="-120"/>
              </a:rPr>
              <a:t>結論是根據自我車輛的某個橫向偏移被評定為適當與不適當相比的概率得出的。</a:t>
            </a:r>
            <a:r>
              <a:rPr lang="zh-TW" altLang="en-US" sz="2400" dirty="0" smtClean="0">
                <a:latin typeface="微軟正黑體" panose="020B0604030504040204" pitchFamily="34" charset="-120"/>
                <a:ea typeface="微軟正黑體" panose="020B0604030504040204" pitchFamily="34" charset="-120"/>
              </a:rPr>
              <a:t>總體</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駕駛的主觀接受程度</a:t>
            </a:r>
            <a:r>
              <a:rPr lang="zh-TW" altLang="en-US" sz="2400" dirty="0" smtClean="0">
                <a:latin typeface="微軟正黑體" panose="020B0604030504040204" pitchFamily="34" charset="-120"/>
                <a:ea typeface="微軟正黑體" panose="020B0604030504040204" pitchFamily="34" charset="-120"/>
              </a:rPr>
              <a:t>等級</a:t>
            </a:r>
            <a:r>
              <a:rPr lang="zh-TW" altLang="en-US" sz="2400" dirty="0">
                <a:latin typeface="微軟正黑體" panose="020B0604030504040204" pitchFamily="34" charset="-120"/>
                <a:ea typeface="微軟正黑體" panose="020B0604030504040204" pitchFamily="34" charset="-120"/>
              </a:rPr>
              <a:t>用作因變量，為此計算了概率。</a:t>
            </a:r>
          </a:p>
        </p:txBody>
      </p:sp>
    </p:spTree>
    <p:extLst>
      <p:ext uri="{BB962C8B-B14F-4D97-AF65-F5344CB8AC3E}">
        <p14:creationId xmlns:p14="http://schemas.microsoft.com/office/powerpoint/2010/main" val="287864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s2.0-S1369847817305144-gr5_lrg.jpg (2953×20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582" y="374941"/>
            <a:ext cx="8466562" cy="5894769"/>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3"/>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300911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背景介紹</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pPr>
              <a:lnSpc>
                <a:spcPct val="100000"/>
              </a:lnSpc>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使用汽車可以使人們在相對較短的合理時間內到達目標</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目的地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Hütter</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2013)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00000"/>
              </a:lnSpc>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研究</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自動駕駛系統近來成為關注的焦點</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。截至目</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開發方法主要是技術性的。一個主要的例子是</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自動駕駛系統</a:t>
            </a: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軌</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跡</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研究。在此，車道</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中心</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通常</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作為</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技術算最佳</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位置</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參考點</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Werling</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2011)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00000"/>
              </a:lnSpc>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但是，</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技術上理想的軌跡在所有情況</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下並不是</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主觀上可接受的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例如：如果迎面而來的卡車在另一條車道上接近，這可能會改變駕駛軌跡。在這種情況下，駕駛員可能會移動到自己車道的右側，該行為可能是由於駕駛員希望保持與卡車的安全距離。因此，表明車道的中心作為參考點是相對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endParaRPr lang="zh-TW" altLang="en-US" dirty="0"/>
          </a:p>
        </p:txBody>
      </p:sp>
    </p:spTree>
    <p:extLst>
      <p:ext uri="{BB962C8B-B14F-4D97-AF65-F5344CB8AC3E}">
        <p14:creationId xmlns:p14="http://schemas.microsoft.com/office/powerpoint/2010/main" val="1624471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97280" y="4147610"/>
            <a:ext cx="10058400" cy="2015551"/>
          </a:xfrm>
        </p:spPr>
        <p:txBody>
          <a:bodyPr/>
          <a:lstStyle/>
          <a:p>
            <a:pPr>
              <a:buFont typeface="Wingdings" panose="05000000000000000000" pitchFamily="2" charset="2"/>
              <a:buChar char="Ø"/>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採用迭代方法進行的邏輯回歸分析顯示，自我車輛的橫向偏移</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以及正面來車的</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交通流量因素是</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影響</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駕駛的主觀接受程度</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評</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級的重要</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因素。</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橫向</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偏移正面</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來車</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交通</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0.5 m</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和</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橫向偏移正面來車</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交通</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1.0 m</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顯示了顯著影響</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駕駛</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經驗和尋求感覺沒有重大影響。</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pic>
        <p:nvPicPr>
          <p:cNvPr id="4" name="圖片 3"/>
          <p:cNvPicPr>
            <a:picLocks noChangeAspect="1"/>
          </p:cNvPicPr>
          <p:nvPr/>
        </p:nvPicPr>
        <p:blipFill>
          <a:blip r:embed="rId2"/>
          <a:stretch>
            <a:fillRect/>
          </a:stretch>
        </p:blipFill>
        <p:spPr>
          <a:xfrm>
            <a:off x="918227" y="179147"/>
            <a:ext cx="10416505" cy="3861007"/>
          </a:xfrm>
          <a:prstGeom prst="rect">
            <a:avLst/>
          </a:prstGeom>
        </p:spPr>
      </p:pic>
    </p:spTree>
    <p:extLst>
      <p:ext uri="{BB962C8B-B14F-4D97-AF65-F5344CB8AC3E}">
        <p14:creationId xmlns:p14="http://schemas.microsoft.com/office/powerpoint/2010/main" val="75113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descr="1-s2.0-S1369847817305144-gr7_lrg.jpg (3051×193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0736" y="624691"/>
            <a:ext cx="7832855" cy="496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0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 name="Picture 4" descr="1-s2.0-S1369847817305144-gr8_lrg.jpg (3051×28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521" y="183156"/>
            <a:ext cx="6099319" cy="576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68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97280" y="5598203"/>
            <a:ext cx="9766878" cy="473229"/>
          </a:xfrm>
        </p:spPr>
        <p:txBody>
          <a:bodyPr/>
          <a:lstStyle/>
          <a:p>
            <a:pPr algn="ctr"/>
            <a:r>
              <a:rPr lang="zh-TW" altLang="en-US" dirty="0">
                <a:latin typeface="微軟正黑體" panose="020B0604030504040204" pitchFamily="34" charset="-120"/>
                <a:ea typeface="微軟正黑體" panose="020B0604030504040204" pitchFamily="34" charset="-120"/>
              </a:rPr>
              <a:t>問卷的閾值和相應的總分評估了主觀經歷的駕駛表現。</a:t>
            </a:r>
          </a:p>
        </p:txBody>
      </p:sp>
      <p:pic>
        <p:nvPicPr>
          <p:cNvPr id="4" name="圖片 3"/>
          <p:cNvPicPr>
            <a:picLocks noChangeAspect="1"/>
          </p:cNvPicPr>
          <p:nvPr/>
        </p:nvPicPr>
        <p:blipFill>
          <a:blip r:embed="rId2"/>
          <a:stretch>
            <a:fillRect/>
          </a:stretch>
        </p:blipFill>
        <p:spPr>
          <a:xfrm>
            <a:off x="3299215" y="286603"/>
            <a:ext cx="5654530" cy="5311600"/>
          </a:xfrm>
          <a:prstGeom prst="rect">
            <a:avLst/>
          </a:prstGeom>
        </p:spPr>
      </p:pic>
    </p:spTree>
    <p:extLst>
      <p:ext uri="{BB962C8B-B14F-4D97-AF65-F5344CB8AC3E}">
        <p14:creationId xmlns:p14="http://schemas.microsoft.com/office/powerpoint/2010/main" val="910259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討論與展望</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自我</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車輛相對於道路中心線的橫向偏移始終</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對</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駕駛的主觀接受</a:t>
            </a: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程度</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等級</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產生重大</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影響</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如果沒有迎面駛來的交通，無論晴天還是下雨，駕駛員的接受程度都不</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重要</a:t>
            </a:r>
            <a:endParaRPr lang="en-US" altLang="zh-TW" sz="2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駕駛經驗在任何情況下都沒有重大影響。因此，對駕駛性能的主觀評價似乎不受人的駕駛經驗的影響。</a:t>
            </a:r>
          </a:p>
        </p:txBody>
      </p:sp>
    </p:spTree>
    <p:extLst>
      <p:ext uri="{BB962C8B-B14F-4D97-AF65-F5344CB8AC3E}">
        <p14:creationId xmlns:p14="http://schemas.microsoft.com/office/powerpoint/2010/main" val="93226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討論與展望</a:t>
            </a:r>
            <a:endParaRPr lang="zh-TW" altLang="en-US" dirty="0"/>
          </a:p>
        </p:txBody>
      </p:sp>
      <p:sp>
        <p:nvSpPr>
          <p:cNvPr id="3" name="內容版面配置區 2"/>
          <p:cNvSpPr>
            <a:spLocks noGrp="1"/>
          </p:cNvSpPr>
          <p:nvPr>
            <p:ph idx="1"/>
          </p:nvPr>
        </p:nvSpPr>
        <p:spPr/>
        <p:txBody>
          <a:bodyPr/>
          <a:lstStyle/>
          <a:p>
            <a:pPr>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rPr>
              <a:t>在</a:t>
            </a:r>
            <a:r>
              <a:rPr lang="zh-TW" altLang="en-US" sz="2400" dirty="0">
                <a:latin typeface="微軟正黑體" panose="020B0604030504040204" pitchFamily="34" charset="-120"/>
                <a:ea typeface="微軟正黑體" panose="020B0604030504040204" pitchFamily="34" charset="-120"/>
              </a:rPr>
              <a:t>研究中，參與者接受了自我車輛向道路中心線的</a:t>
            </a:r>
            <a:r>
              <a:rPr lang="en-US" altLang="zh-TW" sz="2400" dirty="0">
                <a:latin typeface="微軟正黑體" panose="020B0604030504040204" pitchFamily="34" charset="-120"/>
                <a:ea typeface="微軟正黑體" panose="020B0604030504040204" pitchFamily="34" charset="-120"/>
              </a:rPr>
              <a:t>0.4-0.9 m</a:t>
            </a:r>
            <a:r>
              <a:rPr lang="zh-TW" altLang="en-US" sz="2400" dirty="0">
                <a:latin typeface="微軟正黑體" panose="020B0604030504040204" pitchFamily="34" charset="-120"/>
                <a:ea typeface="微軟正黑體" panose="020B0604030504040204" pitchFamily="34" charset="-120"/>
              </a:rPr>
              <a:t>的橫向偏移。由於</a:t>
            </a:r>
            <a:r>
              <a:rPr lang="en-US" altLang="zh-TW" sz="2400" dirty="0">
                <a:latin typeface="微軟正黑體" panose="020B0604030504040204" pitchFamily="34" charset="-120"/>
                <a:ea typeface="微軟正黑體" panose="020B0604030504040204" pitchFamily="34" charset="-120"/>
              </a:rPr>
              <a:t>0.5 m</a:t>
            </a:r>
            <a:r>
              <a:rPr lang="zh-TW" altLang="en-US" sz="2400" dirty="0">
                <a:latin typeface="微軟正黑體" panose="020B0604030504040204" pitchFamily="34" charset="-120"/>
                <a:ea typeface="微軟正黑體" panose="020B0604030504040204" pitchFamily="34" charset="-120"/>
              </a:rPr>
              <a:t>的範圍相對較大，因此很明顯，情境和個人因素確實會影響準確值。這一發現尤其適用</a:t>
            </a:r>
            <a:r>
              <a:rPr lang="zh-TW" altLang="en-US" sz="2400" dirty="0" smtClean="0">
                <a:latin typeface="微軟正黑體" panose="020B0604030504040204" pitchFamily="34" charset="-120"/>
                <a:ea typeface="微軟正黑體" panose="020B0604030504040204" pitchFamily="34" charset="-120"/>
              </a:rPr>
              <a:t>於正面來</a:t>
            </a:r>
            <a:r>
              <a:rPr lang="zh-TW" altLang="en-US" sz="2400" dirty="0">
                <a:latin typeface="微軟正黑體" panose="020B0604030504040204" pitchFamily="34" charset="-120"/>
                <a:ea typeface="微軟正黑體" panose="020B0604030504040204" pitchFamily="34" charset="-120"/>
              </a:rPr>
              <a:t>的交通及其向道路中心線的橫向偏移</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需要自適應機制來</a:t>
            </a:r>
            <a:r>
              <a:rPr lang="zh-TW" altLang="en-US" sz="2400" dirty="0" smtClean="0">
                <a:latin typeface="微軟正黑體" panose="020B0604030504040204" pitchFamily="34" charset="-120"/>
                <a:ea typeface="微軟正黑體" panose="020B0604030504040204" pitchFamily="34" charset="-120"/>
              </a:rPr>
              <a:t>根據正面</a:t>
            </a:r>
            <a:r>
              <a:rPr lang="zh-TW" altLang="en-US" sz="2400" dirty="0">
                <a:latin typeface="微軟正黑體" panose="020B0604030504040204" pitchFamily="34" charset="-120"/>
                <a:ea typeface="微軟正黑體" panose="020B0604030504040204" pitchFamily="34" charset="-120"/>
              </a:rPr>
              <a:t>而來的交通的橫向偏移來平衡本車的行駛</a:t>
            </a:r>
            <a:r>
              <a:rPr lang="zh-TW" altLang="en-US" sz="2400" dirty="0" smtClean="0">
                <a:latin typeface="微軟正黑體" panose="020B0604030504040204" pitchFamily="34" charset="-120"/>
                <a:ea typeface="微軟正黑體" panose="020B0604030504040204" pitchFamily="34" charset="-120"/>
              </a:rPr>
              <a:t>路徑。</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此外，</a:t>
            </a:r>
            <a:r>
              <a:rPr lang="zh-TW" altLang="en-US" sz="2400" dirty="0" smtClean="0">
                <a:latin typeface="微軟正黑體" panose="020B0604030504040204" pitchFamily="34" charset="-120"/>
                <a:ea typeface="微軟正黑體" panose="020B0604030504040204" pitchFamily="34" charset="-120"/>
              </a:rPr>
              <a:t>尋求知覺在</a:t>
            </a:r>
            <a:r>
              <a:rPr lang="zh-TW" altLang="en-US" sz="2400" dirty="0">
                <a:latin typeface="微軟正黑體" panose="020B0604030504040204" pitchFamily="34" charset="-120"/>
                <a:ea typeface="微軟正黑體" panose="020B0604030504040204" pitchFamily="34" charset="-120"/>
              </a:rPr>
              <a:t>某些駕駛情況下也起著重要作用</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rPr>
              <a:t>那些尋求知覺低的</a:t>
            </a:r>
            <a:r>
              <a:rPr lang="zh-TW" altLang="en-US" sz="2400" dirty="0">
                <a:latin typeface="微軟正黑體" panose="020B0604030504040204" pitchFamily="34" charset="-120"/>
                <a:ea typeface="微軟正黑體" panose="020B0604030504040204" pitchFamily="34" charset="-120"/>
              </a:rPr>
              <a:t>駕駛員比那些</a:t>
            </a:r>
            <a:r>
              <a:rPr lang="zh-TW" altLang="en-US" sz="2400" dirty="0" smtClean="0">
                <a:latin typeface="微軟正黑體" panose="020B0604030504040204" pitchFamily="34" charset="-120"/>
                <a:ea typeface="微軟正黑體" panose="020B0604030504040204" pitchFamily="34" charset="-120"/>
              </a:rPr>
              <a:t>尋求知覺高的</a:t>
            </a:r>
            <a:r>
              <a:rPr lang="zh-TW" altLang="en-US" sz="2400" dirty="0">
                <a:latin typeface="微軟正黑體" panose="020B0604030504040204" pitchFamily="34" charset="-120"/>
                <a:ea typeface="微軟正黑體" panose="020B0604030504040204" pitchFamily="34" charset="-120"/>
              </a:rPr>
              <a:t>駕駛員接受更少的橫向偏移。只要自動化系統的單獨配置是不可能</a:t>
            </a:r>
            <a:r>
              <a:rPr lang="zh-TW" altLang="en-US" sz="2400" dirty="0" smtClean="0">
                <a:latin typeface="微軟正黑體" panose="020B0604030504040204" pitchFamily="34" charset="-120"/>
                <a:ea typeface="微軟正黑體" panose="020B0604030504040204" pitchFamily="34" charset="-120"/>
              </a:rPr>
              <a:t>的，軌跡的</a:t>
            </a:r>
            <a:r>
              <a:rPr lang="zh-TW" altLang="en-US" sz="2400" dirty="0">
                <a:latin typeface="微軟正黑體" panose="020B0604030504040204" pitchFamily="34" charset="-120"/>
                <a:ea typeface="微軟正黑體" panose="020B0604030504040204" pitchFamily="34" charset="-120"/>
              </a:rPr>
              <a:t>配置就應該基於那些</a:t>
            </a:r>
            <a:r>
              <a:rPr lang="zh-TW" altLang="en-US" sz="2400" dirty="0" smtClean="0">
                <a:latin typeface="微軟正黑體" panose="020B0604030504040204" pitchFamily="34" charset="-120"/>
                <a:ea typeface="微軟正黑體" panose="020B0604030504040204" pitchFamily="34" charset="-120"/>
              </a:rPr>
              <a:t>尋求知覺低的</a:t>
            </a:r>
            <a:r>
              <a:rPr lang="zh-TW" altLang="en-US" sz="2400" dirty="0">
                <a:latin typeface="微軟正黑體" panose="020B0604030504040204" pitchFamily="34" charset="-120"/>
                <a:ea typeface="微軟正黑體" panose="020B0604030504040204" pitchFamily="34" charset="-120"/>
              </a:rPr>
              <a:t>駕駛員的較低接受閾值。否則，就有冒著大量駕駛員在使用系統時感到不安全並最終拒絕使用它的風險。</a:t>
            </a:r>
          </a:p>
          <a:p>
            <a:pPr>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058142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侷限</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研究</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的樣本相對較小（尤其是在參與者中個人因素的分佈方面）。可能會降低分析的統計能力</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研究</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使用</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了線</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上</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調查</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，其中實施了視頻序列。無法控制參與者觀看視頻的方式（設備，顯示器尺寸等）。因此，這種基於視頻的方法只能用作第一指標，並且需要在駕駛模擬器或測試軌道上進行後續研究</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buFont typeface="+mj-lt"/>
              <a:buAutoNum type="arabicPeriod"/>
            </a:pP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應該</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討論習慣效應的作用。可能會質疑駕駛員在多大程度上習慣了某個軌跡（即使它在主觀上並不足夠）並默認了它。</a:t>
            </a:r>
          </a:p>
        </p:txBody>
      </p:sp>
    </p:spTree>
    <p:extLst>
      <p:ext uri="{BB962C8B-B14F-4D97-AF65-F5344CB8AC3E}">
        <p14:creationId xmlns:p14="http://schemas.microsoft.com/office/powerpoint/2010/main" val="279143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背景介紹</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主觀上可以接受的駕駛</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性能</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Gibson</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與</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Crooks</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(1938)</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 假設</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在汽車前面存在兩</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個區域：</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安全</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行駛域和</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最小停車</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區，</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二者均由客觀參數（例如，我的車道或迎面駛來的交通）定義。通過這些字段，可以描述汽車</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的可能</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的安全路徑</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Ohta</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1993)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兩輛車之間的時間關係更精確地定義了這些</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安全範圍。研究表示，</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當後面的汽車在</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秒或更短的距離內時，駕駛員擔心會發生碰撞。</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0.6-1.1 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的距離也被認為是關鍵距離，而在</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1.7 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之前，位於正常或舒適區。超過</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1.7 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的每個距離都被分</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配給追蹤區</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3343893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5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背景介紹</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主觀評估</a:t>
            </a:r>
            <a:endParaRPr lang="zh-TW" altLang="en-US" sz="2800"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在不同情況下，駕駛人會產生主觀的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評估，</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據</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Wilde (1982)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觀點，駕駛員試圖保持個人目標風險水平。相比之下，</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Näätänen</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Summala</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(974)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假設</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駕駛員不斷嘗試規避任何風險，因此努力將目標風險等級定為零。</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Vaa</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  (2014)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在</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有關駕駛員行為模型的評論文章中結論認為，這兩種模型的共同點是情感評估的重要性</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換句話說，人們</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並不希望</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達到技術上理想的駕駛性能，即車道的中心，而是滿足於保證安全的任何駕駛軌跡。</a:t>
            </a:r>
          </a:p>
        </p:txBody>
      </p:sp>
    </p:spTree>
    <p:extLst>
      <p:ext uri="{BB962C8B-B14F-4D97-AF65-F5344CB8AC3E}">
        <p14:creationId xmlns:p14="http://schemas.microsoft.com/office/powerpoint/2010/main" val="320043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背景介紹</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風</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險</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其他</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一些因素也會影響事故風險。因此，這些因素也可能影響主觀駕駛評估</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就情境因素而言，（即將到來的）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交通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Schießl</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2008,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Teh</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et al.,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2014)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和降雨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(Ashley</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Strader</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Dziubla</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Haberlie</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2015;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Hautière</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Dumont,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Brémond</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Ledoux</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2009)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似乎</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是相關的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關於個人因素，駕駛</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經驗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smtClean="0">
                <a:latin typeface="Times New Roman" panose="02020603050405020304" pitchFamily="18" charset="0"/>
                <a:ea typeface="微軟正黑體" panose="020B0604030504040204" pitchFamily="34" charset="-120"/>
                <a:cs typeface="Times New Roman" panose="02020603050405020304" pitchFamily="18" charset="0"/>
              </a:rPr>
              <a:t>Konstantopoulos</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et al., 2010, Mueller and Trick, 2012, Young et al., 2007</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和</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尋求</a:t>
            </a: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知覺 </a:t>
            </a: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dirty="0" smtClean="0"/>
              <a:t>sensation seeking)</a:t>
            </a:r>
            <a:r>
              <a:rPr lang="zh-TW" altLang="en-US" sz="2400" b="1" dirty="0" smtClean="0"/>
              <a:t>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的感覺</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 Arthur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and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Graziano</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1996,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Heino</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1996, Horvath and Zuckerman, 1993,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Iversen</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Rundmo</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2002, Jonah, 1997, Jonah et al., 2001,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Oltedal</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and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Rundmo</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2006,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Yagil</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2001) </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經常</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結合事故風險進行討論。</a:t>
            </a:r>
          </a:p>
        </p:txBody>
      </p:sp>
    </p:spTree>
    <p:extLst>
      <p:ext uri="{BB962C8B-B14F-4D97-AF65-F5344CB8AC3E}">
        <p14:creationId xmlns:p14="http://schemas.microsoft.com/office/powerpoint/2010/main" val="3664677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方法</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參與者</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參與者</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是通過個人聯繫</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方式、電子郵件和網路平台</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招募的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N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250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名參與者開始了調查問卷。</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N =  161</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名參與者</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完成了</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考試（剔除無完整作答者），為後續的受測對象。</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年齡</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從</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歲到</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歲（</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M =  28.6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SD =  11.3</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性別分佈</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48.4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％的參與者為</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女性。</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缺乏</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經驗：每年少於</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5000 km</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的那些駕駛員被歸類為沒有經驗的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駕駛員</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56.5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％為缺乏經驗的</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駕駛員。</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43.5</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％是尋求知覺低的人。</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05220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２</a:t>
            </a:r>
            <a:r>
              <a:rPr lang="en-US" altLang="zh-TW" dirty="0" smtClean="0"/>
              <a:t>.</a:t>
            </a:r>
            <a:r>
              <a:rPr lang="zh-TW" altLang="en-US" dirty="0" smtClean="0"/>
              <a:t>方法</a:t>
            </a:r>
            <a:r>
              <a:rPr lang="en-US" altLang="zh-TW" dirty="0" smtClean="0"/>
              <a:t>-</a:t>
            </a:r>
            <a:r>
              <a:rPr lang="zh-TW" altLang="en-US" sz="2800" dirty="0" smtClean="0"/>
              <a:t>實驗設計</a:t>
            </a:r>
            <a:endParaRPr lang="zh-TW" altLang="en-US" sz="2800"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研究包括</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個視頻</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序列，並分為</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種情境</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每種版本都顯示一種特定的測試方案，該方案由情境因素（天氣和</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即將面臨</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的交通）的某種組合定義。</a:t>
            </a:r>
          </a:p>
        </p:txBody>
      </p:sp>
      <p:pic>
        <p:nvPicPr>
          <p:cNvPr id="1026" name="Picture 2" descr="https://ars.els-cdn.com/content/image/1-s2.0-S1369847817305144-gr1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9211" y="3042747"/>
            <a:ext cx="8637006" cy="371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4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下圖描述自我</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車輛橫向</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偏移（中心線）的圖形。</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0.2 m</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b</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0.5 m</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0.8 m</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2050" name="Picture 2" descr="https://ars.els-cdn.com/content/image/1-s2.0-S1369847817305144-gr2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458" y="2607399"/>
            <a:ext cx="8582321" cy="223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8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２</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使用影</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片</a:t>
            </a:r>
          </a:p>
        </p:txBody>
      </p:sp>
      <p:sp>
        <p:nvSpPr>
          <p:cNvPr id="3" name="內容版面配置區 2"/>
          <p:cNvSpPr>
            <a:spLocks noGrp="1"/>
          </p:cNvSpPr>
          <p:nvPr>
            <p:ph idx="1"/>
          </p:nvPr>
        </p:nvSpPr>
        <p:spPr/>
        <p:txBody>
          <a:bodyPr>
            <a:normAutofit/>
          </a:bodyPr>
          <a:lstStyle/>
          <a:p>
            <a:pPr>
              <a:buFont typeface="Wingdings" panose="05000000000000000000" pitchFamily="2" charset="2"/>
              <a:buChar char="l"/>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在</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Silab</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軟件版本</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4.0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(WIVW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GmbH,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Veitshöchheim</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Germany)</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 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幫助下，生成了</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N = 42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個</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視頻，它們</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每個持續約</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35 s</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。以駕駛者視角的駕駛</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表現</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，在</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70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km / h</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的恆定速度行駛，在一條略微彎曲的鄉村</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道路。</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車道寬度為</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3.50 </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m</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，沒有路</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肩</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從所選的攝像機角度看，看不到任何車輛部件（例如引擎蓋）。</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在影</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片</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中</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，操縱了以下參數</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自我車輛左側（即道路中心線）的橫向偏移（</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0.2-0.8 m</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，步長為</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0.1 m</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天氣</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雨）</a:t>
            </a:r>
          </a:p>
          <a:p>
            <a:pPr>
              <a:buFont typeface="Wingdings" panose="05000000000000000000" pitchFamily="2" charset="2"/>
              <a:buChar char="Ø"/>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對向有無來車的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交通（</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無對向來車的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交通</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與道路中心線的側向偏移為</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 m / 0.5 m / 1.0 m</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的對向來車的</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交通）</a:t>
            </a:r>
          </a:p>
        </p:txBody>
      </p:sp>
    </p:spTree>
    <p:extLst>
      <p:ext uri="{BB962C8B-B14F-4D97-AF65-F5344CB8AC3E}">
        <p14:creationId xmlns:p14="http://schemas.microsoft.com/office/powerpoint/2010/main" val="4240788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3026</TotalTime>
  <Words>1988</Words>
  <Application>Microsoft Office PowerPoint</Application>
  <PresentationFormat>寬螢幕</PresentationFormat>
  <Paragraphs>86</Paragraphs>
  <Slides>26</Slides>
  <Notes>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26</vt:i4>
      </vt:variant>
    </vt:vector>
  </HeadingPairs>
  <TitlesOfParts>
    <vt:vector size="33" baseType="lpstr">
      <vt:lpstr>微軟正黑體</vt:lpstr>
      <vt:lpstr>新細明體</vt:lpstr>
      <vt:lpstr>Calibri</vt:lpstr>
      <vt:lpstr>Calibri Light</vt:lpstr>
      <vt:lpstr>Times New Roman</vt:lpstr>
      <vt:lpstr>Wingdings</vt:lpstr>
      <vt:lpstr>回顧</vt:lpstr>
      <vt:lpstr>Investigation of drivers’ thresholds of a subjectively accepted driving performance with a focus on automated driving</vt:lpstr>
      <vt:lpstr>1.背景介紹</vt:lpstr>
      <vt:lpstr>1. 背景介紹-主觀上可以接受的駕駛性能</vt:lpstr>
      <vt:lpstr>1. 背景介紹-主觀評估</vt:lpstr>
      <vt:lpstr>1. 背景介紹-風險</vt:lpstr>
      <vt:lpstr>2.方法-參與者</vt:lpstr>
      <vt:lpstr>２.方法-實驗設計</vt:lpstr>
      <vt:lpstr>PowerPoint 簡報</vt:lpstr>
      <vt:lpstr>２.方法-使用影片</vt:lpstr>
      <vt:lpstr>2.方法-問卷調查</vt:lpstr>
      <vt:lpstr>2.方法-問卷調查</vt:lpstr>
      <vt:lpstr>PowerPoint 簡報</vt:lpstr>
      <vt:lpstr>２.方法-實驗流程</vt:lpstr>
      <vt:lpstr>PowerPoint 簡報</vt:lpstr>
      <vt:lpstr>PowerPoint 簡報</vt:lpstr>
      <vt:lpstr>３.結果-描述性數據</vt:lpstr>
      <vt:lpstr>３.結果-描述性數據</vt:lpstr>
      <vt:lpstr>3.結果-二元邏輯回歸</vt:lpstr>
      <vt:lpstr>PowerPoint 簡報</vt:lpstr>
      <vt:lpstr>PowerPoint 簡報</vt:lpstr>
      <vt:lpstr>PowerPoint 簡報</vt:lpstr>
      <vt:lpstr>PowerPoint 簡報</vt:lpstr>
      <vt:lpstr>PowerPoint 簡報</vt:lpstr>
      <vt:lpstr>4.討論與展望</vt:lpstr>
      <vt:lpstr>4.討論與展望</vt:lpstr>
      <vt:lpstr>侷限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帳戶</dc:creator>
  <cp:lastModifiedBy>Microsoft 帳戶</cp:lastModifiedBy>
  <cp:revision>59</cp:revision>
  <dcterms:created xsi:type="dcterms:W3CDTF">2020-12-10T15:27:56Z</dcterms:created>
  <dcterms:modified xsi:type="dcterms:W3CDTF">2020-12-27T07:52:00Z</dcterms:modified>
</cp:coreProperties>
</file>